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79" r:id="rId2"/>
    <p:sldId id="297" r:id="rId3"/>
    <p:sldId id="295" r:id="rId4"/>
    <p:sldId id="299" r:id="rId5"/>
    <p:sldId id="300" r:id="rId6"/>
    <p:sldId id="301" r:id="rId7"/>
    <p:sldId id="303" r:id="rId8"/>
    <p:sldId id="304" r:id="rId9"/>
    <p:sldId id="259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ADA66-3770-4096-8B66-C996AC7BE8A5}" type="datetimeFigureOut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2BEAF-B368-442F-9A41-98A6147887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11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3CA3D1F-EBA3-4674-819C-3C12A1324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1" y="1739036"/>
            <a:ext cx="9067799" cy="1503891"/>
          </a:xfrm>
        </p:spPr>
        <p:txBody>
          <a:bodyPr lIns="0" tIns="0" rIns="0" bIns="0" anchor="b">
            <a:normAutofit/>
          </a:bodyPr>
          <a:lstStyle>
            <a:lvl1pPr algn="l">
              <a:defRPr sz="54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A82B407C-50FE-4A07-A9D1-254802030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1" y="3368731"/>
            <a:ext cx="9067799" cy="619087"/>
          </a:xfrm>
        </p:spPr>
        <p:txBody>
          <a:bodyPr lIns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A9E9BEA-41E6-4E92-BA2C-B288F8750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4953-7F93-474D-BD65-D129EECE7972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BF661EB-990E-49C9-AC9E-D1546B1E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5825227-4200-417F-AC8E-A67D24EE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3E139500-7931-4E5D-B28C-646B678B44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311" b="19396"/>
          <a:stretch/>
        </p:blipFill>
        <p:spPr>
          <a:xfrm>
            <a:off x="5890442" y="3881489"/>
            <a:ext cx="6301558" cy="297651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8F03D0C4-A9C5-490D-98EF-061CE7685E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8" r="28416"/>
          <a:stretch/>
        </p:blipFill>
        <p:spPr>
          <a:xfrm>
            <a:off x="838200" y="1739036"/>
            <a:ext cx="1049080" cy="163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28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6FB3363C-E1CF-496B-A80C-22B1BE81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4A82-76FA-4EFB-A8AD-A0AEFD8D4F96}" type="datetime1">
              <a:rPr lang="cs-CZ" smtClean="0"/>
              <a:t>03.03.2021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9EAB03B6-D753-452C-B9DE-B20130ACF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49368C0-5D03-4077-ABD0-F7AE9D57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D4E12A6B-7552-49EB-972B-655F1832BC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2615" b="48574"/>
          <a:stretch/>
        </p:blipFill>
        <p:spPr>
          <a:xfrm>
            <a:off x="9891175" y="5633354"/>
            <a:ext cx="2300825" cy="122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0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0A2C354-3B63-407A-A528-D5636DE42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FA1E5CE-ACA5-4DD1-A2DC-74AEB11D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B5103F84-7614-4F8D-8D1C-BF2F8C1B6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EC5BF045-ADE0-4C25-BC45-4EA703C5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2B3D-E132-417A-996B-991AEC1FF8BC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5BB460B8-D4F1-4447-96D3-CF1A51C0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C4428983-2460-47A6-856C-FCC48C74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69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7274CE0-A289-4AEF-B2C9-D77686FA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1CF78156-1F32-4444-AD23-F3BB453FD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BBEEA399-DA67-4647-B8B5-F7B9FB452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A21C79AC-C63E-4E8D-904E-077CC628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4AD5-8919-448B-920B-6E4AD8953558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148A5F0-8114-4C7B-9325-414CA655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CC620E7E-178A-4823-AB34-7384B5A3F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49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3CA3D1F-EBA3-4674-819C-3C12A1324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4400" y="1739036"/>
            <a:ext cx="7899400" cy="1503891"/>
          </a:xfrm>
        </p:spPr>
        <p:txBody>
          <a:bodyPr lIns="0" tIns="0" rIns="0" bIns="0" anchor="b">
            <a:normAutofit/>
          </a:bodyPr>
          <a:lstStyle>
            <a:lvl1pPr algn="l">
              <a:defRPr sz="54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A82B407C-50FE-4A07-A9D1-254802030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4400" y="3368731"/>
            <a:ext cx="7899400" cy="619087"/>
          </a:xfrm>
        </p:spPr>
        <p:txBody>
          <a:bodyPr lIns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3E139500-7931-4E5D-B28C-646B678B44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311" b="19396"/>
          <a:stretch/>
        </p:blipFill>
        <p:spPr>
          <a:xfrm>
            <a:off x="5890442" y="3881489"/>
            <a:ext cx="6301558" cy="297651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8F03D0C4-A9C5-490D-98EF-061CE7685E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8" r="28416"/>
          <a:stretch/>
        </p:blipFill>
        <p:spPr>
          <a:xfrm>
            <a:off x="838200" y="1637436"/>
            <a:ext cx="2324100" cy="362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71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E429188-342C-4E9F-969D-B3D8624C1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E3A097E6-F290-494E-9816-06AABB35B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8AD41124-0067-4B8B-9F37-9B626A612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BB026-CB14-4A5C-BABB-A4EAEDE131EE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30C45BD-3121-47CC-BB48-26C9AA6CE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5E91AAC-A5CB-46AE-8AA4-CCACDCFF2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22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C7F041FF-287A-4482-91F5-577E8A0DF1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D6B19515-B9E4-4C2A-98BD-772187235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4A511FE-E813-4A13-ACD7-BE0EC051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25F0-F943-473C-9515-96F91B8516A3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817A7A1-DC05-4A33-B863-8AFA85C8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556BB2B-9569-41B8-AADD-5F19B491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49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675DA7F-8F39-46FC-B57C-1E68A641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1DDB6595-A6EE-43D9-AC17-7261AF388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F39FAAA-2BC4-4753-A51B-AFE99E1A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431-EE37-4A9C-BEAA-CD96A287ADC1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77E0AA5-2822-4DBF-8924-45965CE3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83735F9-B180-46AD-AE4D-47D23EC5E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72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68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DBA362B-BEF1-4C44-871F-A2E14D5E2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96F629B-0DBF-4D82-A216-982C5D81D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EDFD3D8-D0E3-40E3-B46B-CA0BF4F56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490E-EC0F-4C61-9CEA-6947BD7D3987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2E77464-8B49-4605-9EBF-23C44100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6C53426-D115-46AC-9E3E-5F0A61B3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65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d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C8CEC95-5D7E-44D6-B68F-85BE659E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3343"/>
            <a:ext cx="8517835" cy="2114499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987D810E-2BE9-4F02-8864-42F632E7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304B-08DA-4C4A-A609-0BF2E52D6D55}" type="datetime1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608FDFFA-FACE-4225-A359-CACD39C1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85E2A00-19A5-41EA-8261-759BAE81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42331814-AA6B-4A10-84AD-7BF82B0DBD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311" b="19396"/>
          <a:stretch/>
        </p:blipFill>
        <p:spPr>
          <a:xfrm>
            <a:off x="5890442" y="3881489"/>
            <a:ext cx="6301558" cy="297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960975F-B0CA-4633-BE34-C78D21890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B4560843-0164-46B5-B52A-08567768FA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8176"/>
            <a:ext cx="5181600" cy="476878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573F9063-1289-4D87-BB06-32EC48115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08176"/>
            <a:ext cx="5181600" cy="4768787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A257ED9-F558-4F94-8482-77909610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18BE8-EAFF-4CF6-9277-3FE0CDE4E222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0B479944-2E0F-4F0D-AA4C-808877D99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DE1CCA75-D3C4-41ED-9AC4-0AE39077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50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30CEFB-BBFE-49B4-8DD8-843EBB179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984E42A-1131-45A5-A3B3-6DF1663A7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50C46EC1-C11A-4171-AC10-21A73A024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xmlns="" id="{2A2F77A1-A4EE-459D-BA0C-3263218E3F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9C6A3E5F-44EF-4EAA-93D0-94A548EB2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BF4C1DFB-A6D1-4669-BDE7-44A93A4D4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49B-F5E7-49A4-B966-42663E4D9E1C}" type="datetime1">
              <a:rPr lang="cs-CZ" smtClean="0"/>
              <a:t>03.03.2021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D24203D0-62DA-4828-A976-09BD0CA9E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169048AE-339B-4240-A9AC-1B052CC3B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78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E5DBECE-511A-4E58-B774-23309921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DDFB2234-87AC-4FCA-AA42-FD55FE8F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B5FA-4AB4-4AE1-B3F6-8F9C4E2893C0}" type="datetime1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0FD2C79E-31F6-4212-BBC6-08871F9F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38DB84CA-DF87-4D52-BF0D-B69FA173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87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Jenom nadpis bez lo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E5DBECE-511A-4E58-B774-23309921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DDFB2234-87AC-4FCA-AA42-FD55FE8F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B5FA-4AB4-4AE1-B3F6-8F9C4E2893C0}" type="datetime1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0FD2C79E-31F6-4212-BBC6-08871F9F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38DB84CA-DF87-4D52-BF0D-B69FA173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EE81406E-B7F6-40F5-952A-F10A09D74281}"/>
              </a:ext>
            </a:extLst>
          </p:cNvPr>
          <p:cNvSpPr/>
          <p:nvPr userDrawn="1"/>
        </p:nvSpPr>
        <p:spPr>
          <a:xfrm>
            <a:off x="850900" y="445279"/>
            <a:ext cx="1443182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7F7A347B-1559-432D-B61D-5297810C81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2615" b="48574"/>
          <a:stretch/>
        </p:blipFill>
        <p:spPr>
          <a:xfrm>
            <a:off x="9891175" y="5633354"/>
            <a:ext cx="2300825" cy="122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51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 bez čá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6FB3363C-E1CF-496B-A80C-22B1BE81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4A82-76FA-4EFB-A8AD-A0AEFD8D4F96}" type="datetime1">
              <a:rPr lang="cs-CZ" smtClean="0"/>
              <a:t>03.03.2021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9EAB03B6-D753-452C-B9DE-B20130ACF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Spolupráce reprezentace a klubů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49368C0-5D03-4077-ABD0-F7AE9D57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BBAD-3C82-476C-AD89-7A6DDF370E3D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8D6825DE-7A14-45E1-9B96-A3A8B98543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8" r="28416"/>
          <a:stretch/>
        </p:blipFill>
        <p:spPr>
          <a:xfrm>
            <a:off x="854350" y="5799771"/>
            <a:ext cx="598449" cy="933772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2BF21573-CDD8-4A6D-AF0C-CB9A1702A3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2615" b="48574"/>
          <a:stretch/>
        </p:blipFill>
        <p:spPr>
          <a:xfrm>
            <a:off x="9891175" y="5633354"/>
            <a:ext cx="2300825" cy="122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06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C915D50E-698D-4864-BF56-5849D93DC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2683"/>
            <a:ext cx="10515600" cy="732900"/>
          </a:xfrm>
          <a:prstGeom prst="rect">
            <a:avLst/>
          </a:prstGeom>
        </p:spPr>
        <p:txBody>
          <a:bodyPr vert="horz" lIns="0" tIns="46800" rIns="91440" bIns="4572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14ED1C7B-750C-414B-B620-C7FAE8BEA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9031"/>
            <a:ext cx="10515600" cy="4777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5FA883D-1CF3-4CF1-BE8F-0E7EE1F1B7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111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B85A2-F264-44F4-9E52-5A2F37EC3C16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D5A4DAE-F00E-470F-A840-256ABD93F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7249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Spolupráce reprezentace a klubů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00465D2-C2AE-49FD-B6C4-6D1B84752E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4200" y="6356350"/>
            <a:ext cx="46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BBAD-3C82-476C-AD89-7A6DDF370E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ED33DAA3-9C74-479C-B91D-A21744134503}"/>
              </a:ext>
            </a:extLst>
          </p:cNvPr>
          <p:cNvSpPr/>
          <p:nvPr userDrawn="1"/>
        </p:nvSpPr>
        <p:spPr>
          <a:xfrm>
            <a:off x="850900" y="445279"/>
            <a:ext cx="1443182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xmlns="" id="{73FDF7CD-B35D-4D7C-AA7A-267DB277A9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8" r="28416"/>
          <a:stretch/>
        </p:blipFill>
        <p:spPr>
          <a:xfrm>
            <a:off x="854350" y="5799771"/>
            <a:ext cx="598449" cy="933772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xmlns="" id="{81F0088B-B075-4539-807A-48C58014D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2615" b="48574"/>
          <a:stretch/>
        </p:blipFill>
        <p:spPr>
          <a:xfrm>
            <a:off x="9891175" y="5633354"/>
            <a:ext cx="2300825" cy="122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2" r:id="rId5"/>
    <p:sldLayoutId id="2147483653" r:id="rId6"/>
    <p:sldLayoutId id="2147483654" r:id="rId7"/>
    <p:sldLayoutId id="2147483664" r:id="rId8"/>
    <p:sldLayoutId id="2147483663" r:id="rId9"/>
    <p:sldLayoutId id="2147483655" r:id="rId10"/>
    <p:sldLayoutId id="2147483656" r:id="rId11"/>
    <p:sldLayoutId id="2147483657" r:id="rId12"/>
    <p:sldLayoutId id="2147483660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68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ACB7759-D2E0-4288-B80F-49245D514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5417" y="1444290"/>
            <a:ext cx="9067799" cy="1503891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 smtClean="0"/>
              <a:t>Tréninkový plán sportovních tříd</a:t>
            </a:r>
            <a:br>
              <a:rPr lang="cs-CZ" sz="3600" b="1" dirty="0" smtClean="0"/>
            </a:br>
            <a:r>
              <a:rPr lang="cs-CZ" sz="3600" b="1" dirty="0" err="1" smtClean="0"/>
              <a:t>zš</a:t>
            </a:r>
            <a:r>
              <a:rPr lang="cs-CZ" sz="3600" b="1" dirty="0" smtClean="0"/>
              <a:t> tábor, zborovská 2696</a:t>
            </a:r>
            <a:endParaRPr lang="cs-CZ" sz="36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277EF8D-19D7-4F75-A57E-F342EC75F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0157" y="3925620"/>
            <a:ext cx="9067799" cy="619087"/>
          </a:xfrm>
        </p:spPr>
        <p:txBody>
          <a:bodyPr>
            <a:normAutofit/>
          </a:bodyPr>
          <a:lstStyle/>
          <a:p>
            <a:r>
              <a:rPr lang="cs-CZ" dirty="0" smtClean="0"/>
              <a:t>Mgr. Richard Florián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7"/>
          <a:stretch/>
        </p:blipFill>
        <p:spPr>
          <a:xfrm>
            <a:off x="1971975" y="4477109"/>
            <a:ext cx="1502746" cy="1654104"/>
          </a:xfrm>
          <a:prstGeom prst="rect">
            <a:avLst/>
          </a:prstGeom>
        </p:spPr>
      </p:pic>
      <p:pic>
        <p:nvPicPr>
          <p:cNvPr id="7" name="Obrázek 6" descr="2.stupeň - Archiv - Základní škola Tábor, Zborovská 269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416" y="102443"/>
            <a:ext cx="1783080" cy="1682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66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Sportovní program v bodech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Testování fyzické zdatnosti </a:t>
            </a:r>
            <a:r>
              <a:rPr lang="cs-CZ" sz="2400" dirty="0" smtClean="0"/>
              <a:t>– individuální přístup v TJ a TV</a:t>
            </a:r>
          </a:p>
          <a:p>
            <a:endParaRPr lang="cs-CZ" sz="2400" dirty="0" smtClean="0"/>
          </a:p>
          <a:p>
            <a:r>
              <a:rPr lang="cs-CZ" sz="2400" b="1" dirty="0" smtClean="0"/>
              <a:t>2krát „ranní“ TJ (každá 90 min) / týden </a:t>
            </a:r>
            <a:r>
              <a:rPr lang="cs-CZ" sz="2400" dirty="0" smtClean="0"/>
              <a:t>– všeobecná pohybová průprava</a:t>
            </a:r>
          </a:p>
          <a:p>
            <a:endParaRPr lang="cs-CZ" sz="2400" dirty="0" smtClean="0"/>
          </a:p>
          <a:p>
            <a:r>
              <a:rPr lang="cs-CZ" sz="2400" b="1" dirty="0" smtClean="0"/>
              <a:t>2 hodiny „klasické“ TV (každá 45 minut) / týden </a:t>
            </a:r>
            <a:r>
              <a:rPr lang="cs-CZ" sz="2400" dirty="0" smtClean="0"/>
              <a:t>– všesportovní pohybový charakter</a:t>
            </a:r>
          </a:p>
          <a:p>
            <a:endParaRPr lang="cs-CZ" sz="2400" dirty="0" smtClean="0"/>
          </a:p>
          <a:p>
            <a:r>
              <a:rPr lang="cs-CZ" sz="2400" b="1" dirty="0" smtClean="0"/>
              <a:t>Hodina plavání (60 minut)</a:t>
            </a:r>
            <a:r>
              <a:rPr lang="cs-CZ" sz="2400" b="1" dirty="0"/>
              <a:t> </a:t>
            </a:r>
            <a:r>
              <a:rPr lang="cs-CZ" sz="2400" b="1" dirty="0" smtClean="0"/>
              <a:t>/ týden </a:t>
            </a:r>
            <a:r>
              <a:rPr lang="cs-CZ" sz="2400" dirty="0" smtClean="0"/>
              <a:t>– kompenzace, regenerace + zvyšování tělesné zdatnosti</a:t>
            </a:r>
            <a:endParaRPr lang="cs-CZ" sz="2400" dirty="0"/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464" y="242574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902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fyzické zdatnosti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/>
          <a:lstStyle/>
          <a:p>
            <a:endParaRPr lang="cs-CZ" dirty="0"/>
          </a:p>
          <a:p>
            <a:r>
              <a:rPr lang="cs-CZ" b="1" dirty="0" smtClean="0"/>
              <a:t>Motorické a somatické testy</a:t>
            </a:r>
          </a:p>
          <a:p>
            <a:r>
              <a:rPr lang="cs-CZ" dirty="0" smtClean="0"/>
              <a:t>Měření na začátku školního roku – </a:t>
            </a:r>
            <a:r>
              <a:rPr lang="cs-CZ" b="1" dirty="0" smtClean="0"/>
              <a:t>vstupní testování</a:t>
            </a:r>
          </a:p>
          <a:p>
            <a:r>
              <a:rPr lang="cs-CZ" dirty="0" smtClean="0"/>
              <a:t>Měření na konci školního roku – </a:t>
            </a:r>
            <a:r>
              <a:rPr lang="cs-CZ" b="1" dirty="0" smtClean="0"/>
              <a:t>výstupní testování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= hodnocení aktuální </a:t>
            </a:r>
            <a:r>
              <a:rPr lang="cs-CZ" b="1" dirty="0" smtClean="0"/>
              <a:t>úrovně fyzické zdatnosti </a:t>
            </a:r>
            <a:r>
              <a:rPr lang="cs-CZ" dirty="0" smtClean="0"/>
              <a:t>a její vývoj v čase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b="1" dirty="0" smtClean="0"/>
              <a:t>individualizace tréninkového procesu</a:t>
            </a:r>
            <a:endParaRPr lang="cs-CZ" b="1" dirty="0"/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464" y="167995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210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Ranní Tréninky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2krát týdně od 8:00 do 9:30 </a:t>
            </a:r>
            <a:r>
              <a:rPr lang="cs-CZ" dirty="0" smtClean="0"/>
              <a:t>(sportovní hala 1 a 2, </a:t>
            </a:r>
            <a:r>
              <a:rPr lang="cs-CZ" dirty="0" smtClean="0"/>
              <a:t>gymnastická hala, </a:t>
            </a:r>
            <a:r>
              <a:rPr lang="cs-CZ" dirty="0" err="1" smtClean="0"/>
              <a:t>úpolový</a:t>
            </a:r>
            <a:r>
              <a:rPr lang="cs-CZ" dirty="0" smtClean="0"/>
              <a:t> sál, </a:t>
            </a:r>
            <a:r>
              <a:rPr lang="cs-CZ" dirty="0" smtClean="0"/>
              <a:t>atletické hřiště, pískové hřiště a UMT </a:t>
            </a:r>
            <a:r>
              <a:rPr lang="cs-CZ" dirty="0" smtClean="0"/>
              <a:t>v areálu </a:t>
            </a:r>
            <a:r>
              <a:rPr lang="cs-CZ" dirty="0" smtClean="0"/>
              <a:t>školy + Stadion </a:t>
            </a:r>
            <a:r>
              <a:rPr lang="cs-CZ" dirty="0" smtClean="0"/>
              <a:t>Míru – přírodní tráva)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 - </a:t>
            </a:r>
            <a:r>
              <a:rPr lang="cs-CZ" i="1" dirty="0" smtClean="0"/>
              <a:t>školní výuka následně zahájena od 10:00</a:t>
            </a:r>
          </a:p>
          <a:p>
            <a:pPr marL="457200" lvl="1" indent="0">
              <a:buNone/>
            </a:pPr>
            <a:endParaRPr lang="cs-CZ" i="1" dirty="0"/>
          </a:p>
          <a:p>
            <a:r>
              <a:rPr lang="cs-CZ" b="1" dirty="0" smtClean="0"/>
              <a:t>Všeobecný pohybový rozvoj</a:t>
            </a:r>
            <a:r>
              <a:rPr lang="cs-CZ" dirty="0" smtClean="0"/>
              <a:t> – viz. obecná náplň:</a:t>
            </a:r>
          </a:p>
          <a:p>
            <a:pPr marL="914400" lvl="2" indent="0">
              <a:buNone/>
            </a:pPr>
            <a:endParaRPr lang="cs-CZ" sz="1600" dirty="0" smtClean="0"/>
          </a:p>
          <a:p>
            <a:pPr lvl="1"/>
            <a:r>
              <a:rPr lang="cs-CZ" dirty="0" smtClean="0"/>
              <a:t>1. ranní TJ: 	</a:t>
            </a:r>
            <a:r>
              <a:rPr lang="cs-CZ" sz="1600" dirty="0" smtClean="0"/>
              <a:t>8:00 - 8:45 	</a:t>
            </a:r>
            <a:r>
              <a:rPr lang="cs-CZ" sz="1600" dirty="0" err="1" smtClean="0"/>
              <a:t>Atleticko</a:t>
            </a:r>
            <a:r>
              <a:rPr lang="cs-CZ" sz="1600" dirty="0" smtClean="0"/>
              <a:t> - gymnastická </a:t>
            </a:r>
            <a:r>
              <a:rPr lang="cs-CZ" sz="1600" dirty="0"/>
              <a:t>rychlostně obratnostní cvičení </a:t>
            </a:r>
          </a:p>
          <a:p>
            <a:pPr marL="2286000" lvl="5" indent="0">
              <a:buNone/>
            </a:pPr>
            <a:r>
              <a:rPr lang="cs-CZ" sz="1600" dirty="0"/>
              <a:t>	8:45 - </a:t>
            </a:r>
            <a:r>
              <a:rPr lang="cs-CZ" sz="1600" dirty="0" smtClean="0"/>
              <a:t>9:30 	Individuální </a:t>
            </a:r>
            <a:r>
              <a:rPr lang="cs-CZ" sz="1600" dirty="0"/>
              <a:t>herní dovednosti + specifické </a:t>
            </a:r>
            <a:r>
              <a:rPr lang="cs-CZ" sz="1600" dirty="0" smtClean="0"/>
              <a:t>agility</a:t>
            </a:r>
          </a:p>
          <a:p>
            <a:pPr lvl="1"/>
            <a:r>
              <a:rPr lang="cs-CZ" dirty="0" smtClean="0"/>
              <a:t>2. </a:t>
            </a:r>
            <a:r>
              <a:rPr lang="cs-CZ" dirty="0"/>
              <a:t>ranní TJ:	</a:t>
            </a:r>
            <a:r>
              <a:rPr lang="cs-CZ" sz="1600" dirty="0"/>
              <a:t>8:00 - 8:45	</a:t>
            </a:r>
            <a:r>
              <a:rPr lang="cs-CZ" sz="1600" dirty="0" smtClean="0"/>
              <a:t>Kompenzační </a:t>
            </a:r>
            <a:r>
              <a:rPr lang="cs-CZ" sz="1600" dirty="0"/>
              <a:t>cvičení + </a:t>
            </a:r>
            <a:r>
              <a:rPr lang="cs-CZ" sz="1600" dirty="0" err="1"/>
              <a:t>úpolová</a:t>
            </a:r>
            <a:r>
              <a:rPr lang="cs-CZ" sz="1600" dirty="0"/>
              <a:t> a silově obratnostní cvičení</a:t>
            </a:r>
          </a:p>
          <a:p>
            <a:pPr marL="914400" lvl="2" indent="0">
              <a:buNone/>
            </a:pPr>
            <a:r>
              <a:rPr lang="cs-CZ" sz="1200" dirty="0"/>
              <a:t>		</a:t>
            </a:r>
            <a:r>
              <a:rPr lang="cs-CZ" sz="1600" dirty="0"/>
              <a:t>8:45 - 9:30	</a:t>
            </a:r>
            <a:r>
              <a:rPr lang="cs-CZ" sz="1600" dirty="0" smtClean="0"/>
              <a:t>Soubojové </a:t>
            </a:r>
            <a:r>
              <a:rPr lang="cs-CZ" sz="1600" dirty="0"/>
              <a:t>chování 1:1 – </a:t>
            </a:r>
            <a:r>
              <a:rPr lang="cs-CZ" sz="1600" dirty="0" err="1"/>
              <a:t>technicko</a:t>
            </a:r>
            <a:r>
              <a:rPr lang="cs-CZ" sz="1600" dirty="0"/>
              <a:t> - taktické aspekty</a:t>
            </a:r>
          </a:p>
          <a:p>
            <a:pPr marL="2286000" lvl="5" indent="0">
              <a:buNone/>
            </a:pPr>
            <a:endParaRPr lang="cs-CZ" dirty="0" smtClean="0"/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176" y="132156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5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Hodiny TV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2krát týdně v rámci školní výuky – </a:t>
            </a:r>
            <a:r>
              <a:rPr lang="cs-CZ" b="1" dirty="0" smtClean="0"/>
              <a:t>všesportovní charakter</a:t>
            </a:r>
          </a:p>
          <a:p>
            <a:endParaRPr lang="cs-CZ" b="1" dirty="0"/>
          </a:p>
          <a:p>
            <a:r>
              <a:rPr lang="cs-CZ" dirty="0" smtClean="0"/>
              <a:t>Doplněk ranních TJ – </a:t>
            </a:r>
            <a:r>
              <a:rPr lang="cs-CZ" b="1" dirty="0" smtClean="0"/>
              <a:t>prohlubování všeobecného pohybového rozvoje</a:t>
            </a:r>
          </a:p>
          <a:p>
            <a:endParaRPr lang="cs-CZ" dirty="0" smtClean="0"/>
          </a:p>
          <a:p>
            <a:r>
              <a:rPr lang="cs-CZ" dirty="0" smtClean="0"/>
              <a:t>Různé sportovní hry – </a:t>
            </a:r>
            <a:r>
              <a:rPr lang="cs-CZ" b="1" dirty="0" smtClean="0"/>
              <a:t>doplňková kompenzační činnost</a:t>
            </a:r>
          </a:p>
          <a:p>
            <a:endParaRPr lang="cs-CZ" dirty="0" smtClean="0"/>
          </a:p>
          <a:p>
            <a:r>
              <a:rPr lang="cs-CZ" dirty="0" smtClean="0"/>
              <a:t>Atletika, základní a sportovní gymnastika, OVOV, úpoly, kondiční cvičení – </a:t>
            </a:r>
            <a:r>
              <a:rPr lang="cs-CZ" b="1" dirty="0" smtClean="0"/>
              <a:t>pomocný rozvoj fyzické zdatnosti</a:t>
            </a:r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176" y="132156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37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Hodina Plavání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Jednou týdně 60 minut </a:t>
            </a:r>
            <a:r>
              <a:rPr lang="cs-CZ" b="1" dirty="0" smtClean="0"/>
              <a:t>v rámci odpoledního vyučování</a:t>
            </a:r>
            <a:endParaRPr lang="cs-CZ" b="1" dirty="0"/>
          </a:p>
          <a:p>
            <a:r>
              <a:rPr lang="cs-CZ" b="1" dirty="0" smtClean="0"/>
              <a:t>Společná doprava </a:t>
            </a:r>
            <a:r>
              <a:rPr lang="cs-CZ" dirty="0" smtClean="0"/>
              <a:t>pomocí MHD na </a:t>
            </a:r>
            <a:r>
              <a:rPr lang="cs-CZ" b="1" dirty="0" smtClean="0"/>
              <a:t>Plavecký stadion Tábor</a:t>
            </a:r>
            <a:endParaRPr lang="cs-CZ" b="1" dirty="0"/>
          </a:p>
          <a:p>
            <a:r>
              <a:rPr lang="cs-CZ" dirty="0" smtClean="0"/>
              <a:t>Po ukončení TJ rozchod od plaveckého stadionu</a:t>
            </a:r>
          </a:p>
          <a:p>
            <a:endParaRPr lang="cs-CZ" dirty="0" smtClean="0"/>
          </a:p>
          <a:p>
            <a:r>
              <a:rPr lang="cs-CZ" dirty="0" smtClean="0"/>
              <a:t>Doporučeno mít </a:t>
            </a:r>
            <a:r>
              <a:rPr lang="cs-CZ" b="1" dirty="0" smtClean="0"/>
              <a:t>plavecké brýle, upnuté sportovní plavky, ručník a hygienické potřeby … </a:t>
            </a:r>
            <a:r>
              <a:rPr lang="cs-CZ" dirty="0" smtClean="0"/>
              <a:t>plavání = TJ (ne koupání!!!)</a:t>
            </a:r>
            <a:endParaRPr lang="cs-CZ" b="1" dirty="0" smtClean="0"/>
          </a:p>
          <a:p>
            <a:endParaRPr lang="cs-CZ" dirty="0" smtClean="0"/>
          </a:p>
          <a:p>
            <a:r>
              <a:rPr lang="cs-CZ" dirty="0" smtClean="0"/>
              <a:t>Obecná náplň: 	</a:t>
            </a:r>
            <a:r>
              <a:rPr lang="cs-CZ" sz="1600" dirty="0" smtClean="0"/>
              <a:t>15:00 </a:t>
            </a:r>
            <a:r>
              <a:rPr lang="cs-CZ" sz="1600" dirty="0"/>
              <a:t>- 16:00	Plavání - dechová cvičení, specifická plavecká obratnost, </a:t>
            </a:r>
            <a:r>
              <a:rPr lang="cs-CZ" sz="1600" dirty="0" smtClean="0"/>
              <a:t>						prvkové </a:t>
            </a:r>
            <a:r>
              <a:rPr lang="cs-CZ" sz="1600" dirty="0"/>
              <a:t>plavání s kondičním aspektem, pasivní regenerace </a:t>
            </a:r>
            <a:r>
              <a:rPr lang="cs-CZ" sz="1600" dirty="0" smtClean="0"/>
              <a:t>						(</a:t>
            </a:r>
            <a:r>
              <a:rPr lang="cs-CZ" sz="1600" dirty="0"/>
              <a:t>parní komora + ledová lázeň)</a:t>
            </a:r>
          </a:p>
          <a:p>
            <a:endParaRPr lang="cs-CZ" dirty="0"/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176" y="132156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045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Doplňkové informace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Výchovně vzdělávací program ZŠ je uzpůsoben sportovním potřebám, ale: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	- </a:t>
            </a:r>
            <a:r>
              <a:rPr lang="cs-CZ" b="1" dirty="0" smtClean="0"/>
              <a:t>kvalita vzdělání je </a:t>
            </a:r>
            <a:r>
              <a:rPr lang="cs-CZ" b="1" dirty="0"/>
              <a:t>v</a:t>
            </a:r>
            <a:r>
              <a:rPr lang="cs-CZ" b="1" dirty="0" smtClean="0"/>
              <a:t>ždy na prvním místě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 smtClean="0"/>
              <a:t>- prospěchové problémy či problémy s chováním jsou vždy ihned 	řešeny </a:t>
            </a:r>
            <a:r>
              <a:rPr lang="cs-CZ" b="1" dirty="0" smtClean="0"/>
              <a:t>= žádné úlevy zde neexistují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 smtClean="0"/>
              <a:t>- po </a:t>
            </a:r>
            <a:r>
              <a:rPr lang="cs-CZ" dirty="0"/>
              <a:t>hráčích je vyžadována </a:t>
            </a:r>
            <a:r>
              <a:rPr lang="cs-CZ" b="1" dirty="0"/>
              <a:t>stále větší samostatnost </a:t>
            </a:r>
            <a:r>
              <a:rPr lang="cs-CZ" dirty="0"/>
              <a:t>– </a:t>
            </a:r>
            <a:r>
              <a:rPr lang="cs-CZ" dirty="0" smtClean="0"/>
              <a:t>	</a:t>
            </a:r>
            <a:r>
              <a:rPr lang="cs-CZ" b="1" dirty="0" smtClean="0"/>
              <a:t>výchovné </a:t>
            </a:r>
            <a:r>
              <a:rPr lang="cs-CZ" b="1" dirty="0"/>
              <a:t>působení</a:t>
            </a:r>
          </a:p>
          <a:p>
            <a:pPr marL="0" indent="0">
              <a:buNone/>
            </a:pPr>
            <a:endParaRPr lang="cs-CZ" b="1" dirty="0" smtClean="0"/>
          </a:p>
          <a:p>
            <a:r>
              <a:rPr lang="cs-CZ" b="1" dirty="0" smtClean="0"/>
              <a:t>Odpolední tréninkový proces navazuje na školní výuku </a:t>
            </a:r>
            <a:r>
              <a:rPr lang="cs-CZ" dirty="0" smtClean="0"/>
              <a:t>– možné využití školní UMT nebo přejezd na travnatá hřiště FCT (Stadiony Na Svépomoci a Míru)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 – </a:t>
            </a:r>
            <a:r>
              <a:rPr lang="cs-CZ" b="1" dirty="0" smtClean="0"/>
              <a:t>proces je </a:t>
            </a:r>
            <a:r>
              <a:rPr lang="cs-CZ" b="1" dirty="0"/>
              <a:t>z</a:t>
            </a:r>
            <a:r>
              <a:rPr lang="cs-CZ" b="1" dirty="0" smtClean="0"/>
              <a:t>aměřen na specifické fotbalové činnosti = 	nezbytnost školního sportovního programu (všeobecný 	pohybový rozvoj)</a:t>
            </a:r>
          </a:p>
          <a:p>
            <a:endParaRPr lang="cs-CZ" dirty="0" smtClean="0"/>
          </a:p>
          <a:p>
            <a:endParaRPr lang="cs-CZ" b="1" dirty="0"/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176" y="132156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651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C7BA09-3312-41C3-90B8-19135DF9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Doplňkové informace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FF3E7D6-1D0D-4FD2-88F5-AF02AC0EF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106423"/>
            <a:ext cx="10515600" cy="4777931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b="1" dirty="0" smtClean="0"/>
              <a:t>Školní strava </a:t>
            </a:r>
            <a:r>
              <a:rPr lang="cs-CZ" dirty="0" smtClean="0"/>
              <a:t>– při obědě jsou na výběr dvě jídla (snaha o to, aby jedno z jídel korespondovalo s tréninkovým režimem)</a:t>
            </a:r>
          </a:p>
          <a:p>
            <a:r>
              <a:rPr lang="cs-CZ" b="1" dirty="0" smtClean="0"/>
              <a:t>Oběd</a:t>
            </a:r>
            <a:r>
              <a:rPr lang="cs-CZ" dirty="0" smtClean="0"/>
              <a:t> probíhá ve specifickém režimu tak, aby byl </a:t>
            </a:r>
            <a:r>
              <a:rPr lang="cs-CZ" b="1" dirty="0" smtClean="0"/>
              <a:t>respektován následný odpolední tréninkový proces</a:t>
            </a:r>
          </a:p>
          <a:p>
            <a:r>
              <a:rPr lang="cs-CZ" b="1" dirty="0" smtClean="0"/>
              <a:t>Možnost „svačinek“</a:t>
            </a:r>
            <a:r>
              <a:rPr lang="cs-CZ" dirty="0" smtClean="0"/>
              <a:t> přímo ve školní jídelně + projekt </a:t>
            </a:r>
            <a:r>
              <a:rPr lang="cs-CZ" b="1" dirty="0" smtClean="0"/>
              <a:t>BOVYS</a:t>
            </a:r>
            <a:r>
              <a:rPr lang="cs-CZ" dirty="0" smtClean="0"/>
              <a:t> (zdravá strava do škol)</a:t>
            </a:r>
          </a:p>
          <a:p>
            <a:r>
              <a:rPr lang="cs-CZ" dirty="0" smtClean="0"/>
              <a:t>Blízké obchody a možnost jejich návštěvy neznamená nákup nezdravé stravy, která by negativně ovlivňovala vývoj hráče </a:t>
            </a:r>
          </a:p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b="1" dirty="0" smtClean="0"/>
              <a:t>hráče nejen vzděláváme, ale i vychováváme</a:t>
            </a:r>
          </a:p>
        </p:txBody>
      </p:sp>
      <p:pic>
        <p:nvPicPr>
          <p:cNvPr id="4" name="Obrázek 3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176" y="132156"/>
            <a:ext cx="1344168" cy="1293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81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E25FD6D-7F2A-4338-9F5E-067ADC773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6336" y="1003702"/>
            <a:ext cx="7899400" cy="1503891"/>
          </a:xfrm>
        </p:spPr>
        <p:txBody>
          <a:bodyPr>
            <a:normAutofit/>
          </a:bodyPr>
          <a:lstStyle/>
          <a:p>
            <a:r>
              <a:rPr lang="cs-CZ" sz="4800" dirty="0" err="1"/>
              <a:t>DěkujI</a:t>
            </a:r>
            <a:r>
              <a:rPr lang="cs-CZ" sz="4800" dirty="0"/>
              <a:t> za pozornost</a:t>
            </a:r>
          </a:p>
        </p:txBody>
      </p:sp>
      <p:pic>
        <p:nvPicPr>
          <p:cNvPr id="6" name="Obrázek 5" descr="2.stupeň - Archiv - Základní škola Tábor, Zborovská 269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1755648"/>
            <a:ext cx="3858768" cy="3465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568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facr">
      <a:dk1>
        <a:srgbClr val="001B3E"/>
      </a:dk1>
      <a:lt1>
        <a:sysClr val="window" lastClr="FFFFFF"/>
      </a:lt1>
      <a:dk2>
        <a:srgbClr val="44546A"/>
      </a:dk2>
      <a:lt2>
        <a:srgbClr val="E7E6E6"/>
      </a:lt2>
      <a:accent1>
        <a:srgbClr val="0055A0"/>
      </a:accent1>
      <a:accent2>
        <a:srgbClr val="FF0037"/>
      </a:accent2>
      <a:accent3>
        <a:srgbClr val="A5A5A5"/>
      </a:accent3>
      <a:accent4>
        <a:srgbClr val="002658"/>
      </a:accent4>
      <a:accent5>
        <a:srgbClr val="5B9BD5"/>
      </a:accent5>
      <a:accent6>
        <a:srgbClr val="CBCBCB"/>
      </a:accent6>
      <a:hlink>
        <a:srgbClr val="0563C1"/>
      </a:hlink>
      <a:folHlink>
        <a:srgbClr val="954F72"/>
      </a:folHlink>
    </a:clrScheme>
    <a:fontScheme name="facr">
      <a:majorFont>
        <a:latin typeface="Prompt bold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361</Words>
  <Application>Microsoft Office PowerPoint</Application>
  <PresentationFormat>Širokoúhlá obrazovka</PresentationFormat>
  <Paragraphs>66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Prompt</vt:lpstr>
      <vt:lpstr>Prompt bold</vt:lpstr>
      <vt:lpstr>Motiv Office</vt:lpstr>
      <vt:lpstr>Tréninkový plán sportovních tříd zš tábor, zborovská 2696</vt:lpstr>
      <vt:lpstr>Sportovní program v bodech</vt:lpstr>
      <vt:lpstr>Testování fyzické zdatnosti</vt:lpstr>
      <vt:lpstr>Ranní Tréninky</vt:lpstr>
      <vt:lpstr>Hodiny TV </vt:lpstr>
      <vt:lpstr>Hodina Plavání </vt:lpstr>
      <vt:lpstr>Doplňkové informace</vt:lpstr>
      <vt:lpstr>Doplňkové informace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Lucie Pilch</dc:creator>
  <cp:lastModifiedBy>Florián Richard</cp:lastModifiedBy>
  <cp:revision>92</cp:revision>
  <dcterms:created xsi:type="dcterms:W3CDTF">2018-02-20T16:08:28Z</dcterms:created>
  <dcterms:modified xsi:type="dcterms:W3CDTF">2021-03-03T20:33:24Z</dcterms:modified>
</cp:coreProperties>
</file>